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25EF95-6061-4E7A-BD04-8F77B310B3AA}">
  <a:tblStyle styleId="{7B25EF95-6061-4E7A-BD04-8F77B310B3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19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e312d05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e312d05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d5f564cb9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d5f564cb9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e458cbb4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e458cbb4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e458cbb4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e458cbb4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e458cbb4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e458cbb4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e458cbb4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e458cbb4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d5f564cb9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d5f564cb9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d5f564cb9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d5f564cb9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d389677e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d389677e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d5f564cb9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d5f564cb9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d92bbf5e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d92bbf5e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e312d05a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e312d05a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d5f564cb9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d5f564cb9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d5f564cb9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d5f564cb9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d5f564cb9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d5f564cb9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d5f564cb9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d5f564cb9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d389677e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d389677e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d5f564cb9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d5f564cb9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75.png"/><Relationship Id="rId7" Type="http://schemas.openxmlformats.org/officeDocument/2006/relationships/image" Target="../media/image38.png"/><Relationship Id="rId8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76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64.png"/><Relationship Id="rId22" Type="http://schemas.openxmlformats.org/officeDocument/2006/relationships/image" Target="../media/image69.png"/><Relationship Id="rId21" Type="http://schemas.openxmlformats.org/officeDocument/2006/relationships/image" Target="../media/image67.png"/><Relationship Id="rId24" Type="http://schemas.openxmlformats.org/officeDocument/2006/relationships/image" Target="../media/image68.png"/><Relationship Id="rId23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58.png"/><Relationship Id="rId9" Type="http://schemas.openxmlformats.org/officeDocument/2006/relationships/image" Target="../media/image46.png"/><Relationship Id="rId26" Type="http://schemas.openxmlformats.org/officeDocument/2006/relationships/image" Target="../media/image73.png"/><Relationship Id="rId25" Type="http://schemas.openxmlformats.org/officeDocument/2006/relationships/image" Target="../media/image52.png"/><Relationship Id="rId28" Type="http://schemas.openxmlformats.org/officeDocument/2006/relationships/image" Target="../media/image65.png"/><Relationship Id="rId27" Type="http://schemas.openxmlformats.org/officeDocument/2006/relationships/image" Target="../media/image56.png"/><Relationship Id="rId5" Type="http://schemas.openxmlformats.org/officeDocument/2006/relationships/image" Target="../media/image49.png"/><Relationship Id="rId6" Type="http://schemas.openxmlformats.org/officeDocument/2006/relationships/image" Target="../media/image36.png"/><Relationship Id="rId29" Type="http://schemas.openxmlformats.org/officeDocument/2006/relationships/image" Target="../media/image61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Relationship Id="rId31" Type="http://schemas.openxmlformats.org/officeDocument/2006/relationships/image" Target="../media/image70.png"/><Relationship Id="rId30" Type="http://schemas.openxmlformats.org/officeDocument/2006/relationships/image" Target="../media/image66.png"/><Relationship Id="rId11" Type="http://schemas.openxmlformats.org/officeDocument/2006/relationships/image" Target="../media/image41.png"/><Relationship Id="rId10" Type="http://schemas.openxmlformats.org/officeDocument/2006/relationships/image" Target="../media/image39.png"/><Relationship Id="rId13" Type="http://schemas.openxmlformats.org/officeDocument/2006/relationships/image" Target="../media/image44.png"/><Relationship Id="rId12" Type="http://schemas.openxmlformats.org/officeDocument/2006/relationships/image" Target="../media/image63.png"/><Relationship Id="rId15" Type="http://schemas.openxmlformats.org/officeDocument/2006/relationships/image" Target="../media/image43.png"/><Relationship Id="rId14" Type="http://schemas.openxmlformats.org/officeDocument/2006/relationships/image" Target="../media/image42.png"/><Relationship Id="rId17" Type="http://schemas.openxmlformats.org/officeDocument/2006/relationships/image" Target="../media/image55.png"/><Relationship Id="rId16" Type="http://schemas.openxmlformats.org/officeDocument/2006/relationships/image" Target="../media/image59.png"/><Relationship Id="rId19" Type="http://schemas.openxmlformats.org/officeDocument/2006/relationships/image" Target="../media/image57.png"/><Relationship Id="rId18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heailearner.com/" TargetMode="External"/><Relationship Id="rId4" Type="http://schemas.openxmlformats.org/officeDocument/2006/relationships/hyperlink" Target="https://www.kaggle.com/" TargetMode="External"/><Relationship Id="rId9" Type="http://schemas.openxmlformats.org/officeDocument/2006/relationships/hyperlink" Target="https://docs.nestjs.com/" TargetMode="External"/><Relationship Id="rId5" Type="http://schemas.openxmlformats.org/officeDocument/2006/relationships/hyperlink" Target="https://docs.opencv.org/4.x/d6/d00/tutorial_py_root.html" TargetMode="External"/><Relationship Id="rId6" Type="http://schemas.openxmlformats.org/officeDocument/2006/relationships/hyperlink" Target="https://www.tensorflow.org/api_docs/python/tf/all_symbols" TargetMode="External"/><Relationship Id="rId7" Type="http://schemas.openxmlformats.org/officeDocument/2006/relationships/hyperlink" Target="https://github.com/kaydee0502/printed-digits-dataset/tree/master" TargetMode="External"/><Relationship Id="rId8" Type="http://schemas.openxmlformats.org/officeDocument/2006/relationships/hyperlink" Target="https://react.dev/" TargetMode="External"/><Relationship Id="rId11" Type="http://schemas.openxmlformats.org/officeDocument/2006/relationships/hyperlink" Target="https://mongoosejs.com/" TargetMode="External"/><Relationship Id="rId10" Type="http://schemas.openxmlformats.org/officeDocument/2006/relationships/hyperlink" Target="https://www.mongodb.com/" TargetMode="External"/><Relationship Id="rId13" Type="http://schemas.openxmlformats.org/officeDocument/2006/relationships/hyperlink" Target="https://docs.aws.amazon.com/s3/" TargetMode="External"/><Relationship Id="rId12" Type="http://schemas.openxmlformats.org/officeDocument/2006/relationships/hyperlink" Target="https://fastapi.tiangolo.com/" TargetMode="External"/><Relationship Id="rId14" Type="http://schemas.openxmlformats.org/officeDocument/2006/relationships/hyperlink" Target="https://docs.python.org/3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hyperlink" Target="https://gitlab.com/university-practice-cv-ml/sudoku-slove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22" Type="http://schemas.openxmlformats.org/officeDocument/2006/relationships/image" Target="../media/image32.png"/><Relationship Id="rId21" Type="http://schemas.openxmlformats.org/officeDocument/2006/relationships/image" Target="../media/image21.png"/><Relationship Id="rId24" Type="http://schemas.openxmlformats.org/officeDocument/2006/relationships/image" Target="../media/image47.png"/><Relationship Id="rId23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26" Type="http://schemas.openxmlformats.org/officeDocument/2006/relationships/image" Target="../media/image22.png"/><Relationship Id="rId25" Type="http://schemas.openxmlformats.org/officeDocument/2006/relationships/image" Target="../media/image27.png"/><Relationship Id="rId28" Type="http://schemas.openxmlformats.org/officeDocument/2006/relationships/image" Target="../media/image28.png"/><Relationship Id="rId27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29" Type="http://schemas.openxmlformats.org/officeDocument/2006/relationships/image" Target="../media/image20.png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31" Type="http://schemas.openxmlformats.org/officeDocument/2006/relationships/image" Target="../media/image35.png"/><Relationship Id="rId30" Type="http://schemas.openxmlformats.org/officeDocument/2006/relationships/image" Target="../media/image30.png"/><Relationship Id="rId11" Type="http://schemas.openxmlformats.org/officeDocument/2006/relationships/image" Target="../media/image26.png"/><Relationship Id="rId33" Type="http://schemas.openxmlformats.org/officeDocument/2006/relationships/image" Target="../media/image34.png"/><Relationship Id="rId10" Type="http://schemas.openxmlformats.org/officeDocument/2006/relationships/image" Target="../media/image11.png"/><Relationship Id="rId32" Type="http://schemas.openxmlformats.org/officeDocument/2006/relationships/image" Target="../media/image31.png"/><Relationship Id="rId13" Type="http://schemas.openxmlformats.org/officeDocument/2006/relationships/image" Target="../media/image29.png"/><Relationship Id="rId12" Type="http://schemas.openxmlformats.org/officeDocument/2006/relationships/image" Target="../media/image23.png"/><Relationship Id="rId15" Type="http://schemas.openxmlformats.org/officeDocument/2006/relationships/image" Target="../media/image12.png"/><Relationship Id="rId14" Type="http://schemas.openxmlformats.org/officeDocument/2006/relationships/image" Target="../media/image25.png"/><Relationship Id="rId17" Type="http://schemas.openxmlformats.org/officeDocument/2006/relationships/image" Target="../media/image14.png"/><Relationship Id="rId16" Type="http://schemas.openxmlformats.org/officeDocument/2006/relationships/image" Target="../media/image19.png"/><Relationship Id="rId19" Type="http://schemas.openxmlformats.org/officeDocument/2006/relationships/image" Target="../media/image13.png"/><Relationship Id="rId1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403730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by</a:t>
            </a:r>
            <a:r>
              <a:rPr lang="ru"/>
              <a:t> </a:t>
            </a:r>
            <a:r>
              <a:rPr b="1" lang="ru"/>
              <a:t>Daniil Khlyvniuk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673675"/>
            <a:ext cx="4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1533">
            <a:off x="5042019" y="2855305"/>
            <a:ext cx="884279" cy="6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1533">
            <a:off x="6315536" y="3110905"/>
            <a:ext cx="884279" cy="6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41533">
            <a:off x="5901047" y="3894165"/>
            <a:ext cx="884279" cy="6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41533">
            <a:off x="6734946" y="2327925"/>
            <a:ext cx="884279" cy="6740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2050050"/>
            <a:ext cx="8520600" cy="8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Sudoku solver</a:t>
            </a:r>
            <a:endParaRPr b="1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41533">
            <a:off x="7582501" y="3371069"/>
            <a:ext cx="884279" cy="67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Number image processing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300" y="140223"/>
            <a:ext cx="886323" cy="88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159300" y="748250"/>
            <a:ext cx="16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</a:rPr>
              <a:t>initial images: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" y="1315275"/>
            <a:ext cx="1025701" cy="113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3475" y="1299325"/>
            <a:ext cx="1080534" cy="11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528000" y="2337400"/>
            <a:ext cx="2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8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1505288" y="2369175"/>
            <a:ext cx="93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empty (“0”)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3917375" y="748238"/>
            <a:ext cx="255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</a:rPr>
              <a:t>Processed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6">
            <a:alphaModFix/>
          </a:blip>
          <a:srcRect b="54777" l="14997" r="9141" t="4389"/>
          <a:stretch/>
        </p:blipFill>
        <p:spPr>
          <a:xfrm>
            <a:off x="4069775" y="1227238"/>
            <a:ext cx="1233075" cy="134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6">
            <a:alphaModFix/>
          </a:blip>
          <a:srcRect b="4424" l="4227" r="16895" t="48408"/>
          <a:stretch/>
        </p:blipFill>
        <p:spPr>
          <a:xfrm>
            <a:off x="5519050" y="1197887"/>
            <a:ext cx="1109964" cy="134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5681775" y="2454813"/>
            <a:ext cx="93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empty (“0”)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4237363" y="2531013"/>
            <a:ext cx="2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4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200138" y="3090700"/>
            <a:ext cx="35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</a:rPr>
              <a:t>Processing for “is_empty” check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025" y="3650200"/>
            <a:ext cx="1109975" cy="124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6575" y="1249538"/>
            <a:ext cx="1025700" cy="1134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7301475" y="2383638"/>
            <a:ext cx="2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8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1728500" y="3525350"/>
            <a:ext cx="157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900">
                <a:solidFill>
                  <a:schemeClr val="lt1"/>
                </a:solidFill>
              </a:rPr>
              <a:t>cv2.Canny()</a:t>
            </a:r>
            <a:endParaRPr b="1" i="1" sz="1900">
              <a:solidFill>
                <a:schemeClr val="lt1"/>
              </a:solidFill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4103975" y="2966125"/>
            <a:ext cx="255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900">
                <a:solidFill>
                  <a:schemeClr val="lt1"/>
                </a:solidFill>
              </a:rPr>
              <a:t>cv2.</a:t>
            </a:r>
            <a:r>
              <a:rPr b="1" i="1" lang="ru" sz="1900">
                <a:solidFill>
                  <a:schemeClr val="lt1"/>
                </a:solidFill>
              </a:rPr>
              <a:t>morphologyEx</a:t>
            </a:r>
            <a:r>
              <a:rPr b="1" i="1" lang="ru" sz="1900">
                <a:solidFill>
                  <a:schemeClr val="lt1"/>
                </a:solidFill>
              </a:rPr>
              <a:t>()</a:t>
            </a:r>
            <a:endParaRPr b="1" i="1" sz="1900">
              <a:solidFill>
                <a:schemeClr val="lt1"/>
              </a:solidFill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4103975" y="3355975"/>
            <a:ext cx="255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900">
                <a:solidFill>
                  <a:schemeClr val="lt1"/>
                </a:solidFill>
              </a:rPr>
              <a:t>cv2.</a:t>
            </a:r>
            <a:r>
              <a:rPr b="1" i="1" lang="ru" sz="1900">
                <a:solidFill>
                  <a:schemeClr val="lt1"/>
                </a:solidFill>
              </a:rPr>
              <a:t>threshold</a:t>
            </a:r>
            <a:r>
              <a:rPr b="1" i="1" lang="ru" sz="1900">
                <a:solidFill>
                  <a:schemeClr val="lt1"/>
                </a:solidFill>
              </a:rPr>
              <a:t>()</a:t>
            </a:r>
            <a:endParaRPr b="1" i="1" sz="1900">
              <a:solidFill>
                <a:schemeClr val="lt1"/>
              </a:solidFill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417013" y="4820400"/>
            <a:ext cx="93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</a:rPr>
              <a:t>empty (“0”)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175" y="95110"/>
            <a:ext cx="886323" cy="88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900300" y="2063150"/>
            <a:ext cx="40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83100" y="95100"/>
            <a:ext cx="9218100" cy="5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8800"/>
                </a:solidFill>
              </a:rPr>
              <a:t>def</a:t>
            </a:r>
            <a:r>
              <a:rPr b="1" lang="ru" sz="1100">
                <a:solidFill>
                  <a:srgbClr val="333333"/>
                </a:solidFill>
              </a:rPr>
              <a:t> </a:t>
            </a:r>
            <a:r>
              <a:rPr b="1" lang="ru" sz="1100">
                <a:solidFill>
                  <a:srgbClr val="0066BB"/>
                </a:solidFill>
              </a:rPr>
              <a:t>create_model</a:t>
            </a:r>
            <a:r>
              <a:rPr b="1" lang="ru" sz="1100">
                <a:solidFill>
                  <a:srgbClr val="333333"/>
                </a:solidFill>
              </a:rPr>
              <a:t>():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 = Sequential()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32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, input_shape=(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1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32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32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5</a:t>
            </a:r>
            <a:r>
              <a:rPr b="1" lang="ru" sz="1100">
                <a:solidFill>
                  <a:srgbClr val="333333"/>
                </a:solidFill>
              </a:rPr>
              <a:t>, strides=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, padding=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'same'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created_model.add(Dropout(</a:t>
            </a:r>
            <a:r>
              <a:rPr b="1" lang="ru" sz="1100">
                <a:solidFill>
                  <a:srgbClr val="6600EE"/>
                </a:solidFill>
              </a:rPr>
              <a:t>0.4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64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64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64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5</a:t>
            </a:r>
            <a:r>
              <a:rPr b="1" lang="ru" sz="1100">
                <a:solidFill>
                  <a:srgbClr val="333333"/>
                </a:solidFill>
              </a:rPr>
              <a:t>, strides=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, padding=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'same'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created_model.add(Dropout(</a:t>
            </a:r>
            <a:r>
              <a:rPr b="1" lang="ru" sz="1100">
                <a:solidFill>
                  <a:srgbClr val="6600EE"/>
                </a:solidFill>
              </a:rPr>
              <a:t>0.4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created_model.add(Conv2D(</a:t>
            </a:r>
            <a:r>
              <a:rPr b="1" lang="ru" sz="1100">
                <a:solidFill>
                  <a:srgbClr val="0000DD"/>
                </a:solidFill>
              </a:rPr>
              <a:t>128</a:t>
            </a:r>
            <a:r>
              <a:rPr b="1" lang="ru" sz="1100">
                <a:solidFill>
                  <a:srgbClr val="333333"/>
                </a:solidFill>
              </a:rPr>
              <a:t>, kernel_size=</a:t>
            </a:r>
            <a:r>
              <a:rPr b="1" lang="ru" sz="1100">
                <a:solidFill>
                  <a:srgbClr val="0000DD"/>
                </a:solidFill>
              </a:rPr>
              <a:t>4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created_model.add(Flatten())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created_model.add(Dropout(</a:t>
            </a:r>
            <a:r>
              <a:rPr b="1" lang="ru" sz="1100">
                <a:solidFill>
                  <a:srgbClr val="6600EE"/>
                </a:solidFill>
              </a:rPr>
              <a:t>0.4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created_model.add(Dense(</a:t>
            </a:r>
            <a:r>
              <a:rPr b="1" lang="ru" sz="1100">
                <a:solidFill>
                  <a:srgbClr val="0000DD"/>
                </a:solidFill>
              </a:rPr>
              <a:t>10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'softmax'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created_model.compile(optimizer=Adam(learning_rate=</a:t>
            </a:r>
            <a:r>
              <a:rPr b="1" lang="ru" sz="1100">
                <a:solidFill>
                  <a:srgbClr val="6600EE"/>
                </a:solidFill>
              </a:rPr>
              <a:t>0.001</a:t>
            </a:r>
            <a:r>
              <a:rPr b="1" lang="ru" sz="1100">
                <a:solidFill>
                  <a:srgbClr val="333333"/>
                </a:solidFill>
              </a:rPr>
              <a:t>), loss=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'categorical_crossentropy'</a:t>
            </a:r>
            <a:r>
              <a:rPr b="1" lang="ru" sz="1100">
                <a:solidFill>
                  <a:srgbClr val="333333"/>
                </a:solidFill>
              </a:rPr>
              <a:t>, metrics=[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'accuracy'</a:t>
            </a:r>
            <a:r>
              <a:rPr b="1" lang="ru" sz="1100">
                <a:solidFill>
                  <a:srgbClr val="333333"/>
                </a:solidFill>
              </a:rPr>
              <a:t>])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</a:t>
            </a:r>
            <a:r>
              <a:rPr b="1" lang="ru" sz="1100">
                <a:solidFill>
                  <a:srgbClr val="008800"/>
                </a:solidFill>
              </a:rPr>
              <a:t>return</a:t>
            </a:r>
            <a:r>
              <a:rPr b="1" lang="ru" sz="1100">
                <a:solidFill>
                  <a:srgbClr val="333333"/>
                </a:solidFill>
              </a:rPr>
              <a:t> created_model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2683700" y="39150"/>
            <a:ext cx="52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</a:rPr>
              <a:t>Digit classifier model (first try)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63" y="2044925"/>
            <a:ext cx="8284071" cy="1053650"/>
          </a:xfrm>
          <a:prstGeom prst="rect">
            <a:avLst/>
          </a:prstGeom>
          <a:noFill/>
          <a:ln cap="flat" cmpd="sng" w="1143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175" y="4100835"/>
            <a:ext cx="886323" cy="88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900300" y="2063150"/>
            <a:ext cx="40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83100" y="548025"/>
            <a:ext cx="9218100" cy="50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8800"/>
                </a:solidFill>
              </a:rPr>
              <a:t>def</a:t>
            </a:r>
            <a:r>
              <a:rPr b="1" lang="ru" sz="1100">
                <a:solidFill>
                  <a:srgbClr val="333333"/>
                </a:solidFill>
              </a:rPr>
              <a:t> </a:t>
            </a:r>
            <a:r>
              <a:rPr b="1" lang="ru" sz="1100">
                <a:solidFill>
                  <a:srgbClr val="0066BB"/>
                </a:solidFill>
              </a:rPr>
              <a:t>create_model</a:t>
            </a:r>
            <a:r>
              <a:rPr b="1" lang="ru" sz="1100">
                <a:solidFill>
                  <a:srgbClr val="333333"/>
                </a:solidFill>
              </a:rPr>
              <a:t>():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 = Sequential()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model.add(Conv2D(</a:t>
            </a:r>
            <a:r>
              <a:rPr b="1" lang="ru" sz="1100">
                <a:solidFill>
                  <a:srgbClr val="0000DD"/>
                </a:solidFill>
              </a:rPr>
              <a:t>32</a:t>
            </a:r>
            <a:r>
              <a:rPr b="1" lang="ru" sz="1100">
                <a:solidFill>
                  <a:srgbClr val="333333"/>
                </a:solidFill>
              </a:rPr>
              <a:t>, kernel_size=(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),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, input_shape=(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1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model.add(Conv2D(</a:t>
            </a:r>
            <a:r>
              <a:rPr b="1" lang="ru" sz="1100">
                <a:solidFill>
                  <a:srgbClr val="0000DD"/>
                </a:solidFill>
              </a:rPr>
              <a:t>64</a:t>
            </a:r>
            <a:r>
              <a:rPr b="1" lang="ru" sz="1100">
                <a:solidFill>
                  <a:srgbClr val="333333"/>
                </a:solidFill>
              </a:rPr>
              <a:t>, (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),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model.add(MaxPool2D(pool_size=(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model.add(Dropout(</a:t>
            </a:r>
            <a:r>
              <a:rPr b="1" lang="ru" sz="1100">
                <a:solidFill>
                  <a:srgbClr val="6600EE"/>
                </a:solidFill>
              </a:rPr>
              <a:t>0.25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model.add(Flatten())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model.add(Dense(</a:t>
            </a:r>
            <a:r>
              <a:rPr b="1" lang="ru" sz="1100">
                <a:solidFill>
                  <a:srgbClr val="0000DD"/>
                </a:solidFill>
              </a:rPr>
              <a:t>128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model.add(Dropout(</a:t>
            </a:r>
            <a:r>
              <a:rPr b="1" lang="ru" sz="1100">
                <a:solidFill>
                  <a:srgbClr val="6600EE"/>
                </a:solidFill>
              </a:rPr>
              <a:t>0.5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model.add(Dense(</a:t>
            </a:r>
            <a:r>
              <a:rPr b="1" lang="ru" sz="1100">
                <a:solidFill>
                  <a:srgbClr val="0000DD"/>
                </a:solidFill>
              </a:rPr>
              <a:t>10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'softmax'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model.compile(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    loss=categorical_crossentropy,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    optimizer=Adam(learning_rate=</a:t>
            </a:r>
            <a:r>
              <a:rPr b="1" lang="ru" sz="1100">
                <a:solidFill>
                  <a:srgbClr val="6600EE"/>
                </a:solidFill>
              </a:rPr>
              <a:t>0.001</a:t>
            </a:r>
            <a:r>
              <a:rPr b="1" lang="ru" sz="1100">
                <a:solidFill>
                  <a:srgbClr val="333333"/>
                </a:solidFill>
              </a:rPr>
              <a:t>),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    metrics=[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'accuracy'</a:t>
            </a:r>
            <a:r>
              <a:rPr b="1" lang="ru" sz="1100">
                <a:solidFill>
                  <a:srgbClr val="333333"/>
                </a:solidFill>
              </a:rPr>
              <a:t>]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</a:t>
            </a:r>
            <a:r>
              <a:rPr b="1" lang="ru" sz="1100">
                <a:solidFill>
                  <a:srgbClr val="008800"/>
                </a:solidFill>
              </a:rPr>
              <a:t>return</a:t>
            </a:r>
            <a:r>
              <a:rPr b="1" lang="ru" sz="1100">
                <a:solidFill>
                  <a:srgbClr val="333333"/>
                </a:solidFill>
              </a:rPr>
              <a:t> model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991700" y="137450"/>
            <a:ext cx="684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strike="sngStrike">
                <a:solidFill>
                  <a:schemeClr val="lt1"/>
                </a:solidFill>
              </a:rPr>
              <a:t>I</a:t>
            </a:r>
            <a:r>
              <a:rPr lang="ru" sz="2400" strike="sngStrike">
                <a:solidFill>
                  <a:schemeClr val="lt1"/>
                </a:solidFill>
              </a:rPr>
              <a:t>mproved</a:t>
            </a:r>
            <a:r>
              <a:rPr b="1" lang="ru" sz="2400">
                <a:solidFill>
                  <a:schemeClr val="lt1"/>
                </a:solidFill>
              </a:rPr>
              <a:t> second try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175" y="4100835"/>
            <a:ext cx="886323" cy="88632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900300" y="2063150"/>
            <a:ext cx="40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83100" y="548025"/>
            <a:ext cx="9218100" cy="50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8800"/>
                </a:solidFill>
              </a:rPr>
              <a:t>def</a:t>
            </a:r>
            <a:r>
              <a:rPr b="1" lang="ru" sz="1100">
                <a:solidFill>
                  <a:srgbClr val="333333"/>
                </a:solidFill>
              </a:rPr>
              <a:t> </a:t>
            </a:r>
            <a:r>
              <a:rPr b="1" lang="ru" sz="1100">
                <a:solidFill>
                  <a:srgbClr val="0066BB"/>
                </a:solidFill>
              </a:rPr>
              <a:t>improved_model</a:t>
            </a:r>
            <a:r>
              <a:rPr b="1" lang="ru" sz="1100">
                <a:solidFill>
                  <a:srgbClr val="333333"/>
                </a:solidFill>
              </a:rPr>
              <a:t>():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 = Sequential()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model.add(Conv2D(</a:t>
            </a:r>
            <a:r>
              <a:rPr b="1" lang="ru" sz="1100">
                <a:solidFill>
                  <a:srgbClr val="0000DD"/>
                </a:solidFill>
              </a:rPr>
              <a:t>32</a:t>
            </a:r>
            <a:r>
              <a:rPr b="1" lang="ru" sz="1100">
                <a:solidFill>
                  <a:srgbClr val="333333"/>
                </a:solidFill>
              </a:rPr>
              <a:t>, kernel_size=(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),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, input_shape=(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28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1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model.add(Conv2D(</a:t>
            </a:r>
            <a:r>
              <a:rPr b="1" lang="ru" sz="1100">
                <a:solidFill>
                  <a:srgbClr val="0000DD"/>
                </a:solidFill>
              </a:rPr>
              <a:t>64</a:t>
            </a:r>
            <a:r>
              <a:rPr b="1" lang="ru" sz="1100">
                <a:solidFill>
                  <a:srgbClr val="333333"/>
                </a:solidFill>
              </a:rPr>
              <a:t>, (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),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model.add(MaxPooling2D(pool_size=(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model.add(Dropout(</a:t>
            </a:r>
            <a:r>
              <a:rPr b="1" lang="ru" sz="1100">
                <a:solidFill>
                  <a:srgbClr val="6600EE"/>
                </a:solidFill>
              </a:rPr>
              <a:t>0.25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model.add(Conv2D(</a:t>
            </a:r>
            <a:r>
              <a:rPr b="1" lang="ru" sz="1100">
                <a:solidFill>
                  <a:srgbClr val="0000DD"/>
                </a:solidFill>
              </a:rPr>
              <a:t>128</a:t>
            </a:r>
            <a:r>
              <a:rPr b="1" lang="ru" sz="1100">
                <a:solidFill>
                  <a:srgbClr val="333333"/>
                </a:solidFill>
              </a:rPr>
              <a:t>, (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3</a:t>
            </a:r>
            <a:r>
              <a:rPr b="1" lang="ru" sz="1100">
                <a:solidFill>
                  <a:srgbClr val="333333"/>
                </a:solidFill>
              </a:rPr>
              <a:t>),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model.add(MaxPooling2D(pool_size=(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, </a:t>
            </a:r>
            <a:r>
              <a:rPr b="1" lang="ru" sz="1100">
                <a:solidFill>
                  <a:srgbClr val="0000DD"/>
                </a:solidFill>
              </a:rPr>
              <a:t>2</a:t>
            </a:r>
            <a:r>
              <a:rPr b="1" lang="ru" sz="1100">
                <a:solidFill>
                  <a:srgbClr val="333333"/>
                </a:solidFill>
              </a:rPr>
              <a:t>)))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model.add(Dropout(</a:t>
            </a:r>
            <a:r>
              <a:rPr b="1" lang="ru" sz="1100">
                <a:solidFill>
                  <a:srgbClr val="6600EE"/>
                </a:solidFill>
              </a:rPr>
              <a:t>0.25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model.add(Flatten())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model.add(Dense(</a:t>
            </a:r>
            <a:r>
              <a:rPr b="1" lang="ru" sz="1100">
                <a:solidFill>
                  <a:srgbClr val="0000DD"/>
                </a:solidFill>
              </a:rPr>
              <a:t>512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'relu'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model.add(BatchNormalization())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model.add(Dropout(</a:t>
            </a:r>
            <a:r>
              <a:rPr b="1" lang="ru" sz="1100">
                <a:solidFill>
                  <a:srgbClr val="6600EE"/>
                </a:solidFill>
              </a:rPr>
              <a:t>0.5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model.add(Dense(</a:t>
            </a:r>
            <a:r>
              <a:rPr b="1" lang="ru" sz="1100">
                <a:solidFill>
                  <a:srgbClr val="0000DD"/>
                </a:solidFill>
              </a:rPr>
              <a:t>10</a:t>
            </a:r>
            <a:r>
              <a:rPr b="1" lang="ru" sz="1100">
                <a:solidFill>
                  <a:srgbClr val="333333"/>
                </a:solidFill>
              </a:rPr>
              <a:t>, activation=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'softmax'</a:t>
            </a:r>
            <a:r>
              <a:rPr b="1" lang="ru" sz="1100">
                <a:solidFill>
                  <a:srgbClr val="333333"/>
                </a:solidFill>
              </a:rPr>
              <a:t>))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model.compile(optimizer=Adam(learning_rate=</a:t>
            </a:r>
            <a:r>
              <a:rPr b="1" lang="ru" sz="1100">
                <a:solidFill>
                  <a:srgbClr val="6600EE"/>
                </a:solidFill>
              </a:rPr>
              <a:t>0.001</a:t>
            </a:r>
            <a:r>
              <a:rPr b="1" lang="ru" sz="1100">
                <a:solidFill>
                  <a:srgbClr val="333333"/>
                </a:solidFill>
              </a:rPr>
              <a:t>), loss=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'categorical_crossentropy'</a:t>
            </a:r>
            <a:r>
              <a:rPr b="1" lang="ru" sz="1100">
                <a:solidFill>
                  <a:srgbClr val="333333"/>
                </a:solidFill>
              </a:rPr>
              <a:t>, metrics=[</a:t>
            </a:r>
            <a:r>
              <a:rPr b="1" lang="ru" sz="1100">
                <a:solidFill>
                  <a:srgbClr val="333333"/>
                </a:solidFill>
                <a:highlight>
                  <a:srgbClr val="FFF0F0"/>
                </a:highlight>
              </a:rPr>
              <a:t>'accuracy'</a:t>
            </a:r>
            <a:r>
              <a:rPr b="1" lang="ru" sz="1100">
                <a:solidFill>
                  <a:srgbClr val="333333"/>
                </a:solidFill>
              </a:rPr>
              <a:t>])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</a:t>
            </a:r>
            <a:r>
              <a:rPr b="1" lang="ru" sz="1100">
                <a:solidFill>
                  <a:srgbClr val="008800"/>
                </a:solidFill>
              </a:rPr>
              <a:t>return</a:t>
            </a:r>
            <a:r>
              <a:rPr b="1" lang="ru" sz="1100">
                <a:solidFill>
                  <a:srgbClr val="333333"/>
                </a:solidFill>
              </a:rPr>
              <a:t> model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800"/>
              </a:solidFill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559300" y="124400"/>
            <a:ext cx="402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</a:rPr>
              <a:t>Final d</a:t>
            </a:r>
            <a:r>
              <a:rPr b="1" lang="ru" sz="2400">
                <a:solidFill>
                  <a:schemeClr val="lt1"/>
                </a:solidFill>
              </a:rPr>
              <a:t>igit classifier model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4569775" y="1712275"/>
            <a:ext cx="4219800" cy="136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COUNT_CLASSES = </a:t>
            </a:r>
            <a:r>
              <a:rPr b="1" lang="ru" sz="1100">
                <a:solidFill>
                  <a:srgbClr val="007020"/>
                </a:solidFill>
              </a:rPr>
              <a:t>len</a:t>
            </a:r>
            <a:r>
              <a:rPr b="1" lang="ru" sz="1100">
                <a:solidFill>
                  <a:srgbClr val="333333"/>
                </a:solidFill>
              </a:rPr>
              <a:t>(DATASET_CLASSES) </a:t>
            </a:r>
            <a:r>
              <a:rPr b="1" lang="ru" sz="1100">
                <a:solidFill>
                  <a:srgbClr val="888888"/>
                </a:solidFill>
              </a:rPr>
              <a:t># 10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TEST_RATIO = </a:t>
            </a:r>
            <a:r>
              <a:rPr b="1" lang="ru" sz="1100">
                <a:solidFill>
                  <a:srgbClr val="6600EE"/>
                </a:solidFill>
              </a:rPr>
              <a:t>0.2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VALIDATION_RATIO = </a:t>
            </a:r>
            <a:r>
              <a:rPr b="1" lang="ru" sz="1100">
                <a:solidFill>
                  <a:srgbClr val="6600EE"/>
                </a:solidFill>
              </a:rPr>
              <a:t>0.3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RANDOM_STATE = </a:t>
            </a:r>
            <a:r>
              <a:rPr b="1" lang="ru" sz="1100">
                <a:solidFill>
                  <a:srgbClr val="0000DD"/>
                </a:solidFill>
              </a:rPr>
              <a:t>42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BATCH_SIZE = </a:t>
            </a:r>
            <a:r>
              <a:rPr b="1" lang="ru" sz="1100">
                <a:solidFill>
                  <a:srgbClr val="0000DD"/>
                </a:solidFill>
              </a:rPr>
              <a:t>30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EPOCHS = </a:t>
            </a:r>
            <a:r>
              <a:rPr b="1" lang="ru" sz="1100">
                <a:solidFill>
                  <a:srgbClr val="0000DD"/>
                </a:solidFill>
              </a:rPr>
              <a:t>24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3333"/>
                </a:solidFill>
              </a:rPr>
              <a:t>    </a:t>
            </a:r>
            <a:r>
              <a:rPr b="1" lang="ru" sz="1100">
                <a:solidFill>
                  <a:srgbClr val="888888"/>
                </a:solidFill>
              </a:rPr>
              <a:t># steps_per_epoch = len(x_train) // BATCH_SIZE</a:t>
            </a:r>
            <a:endParaRPr b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175" y="4100835"/>
            <a:ext cx="886323" cy="886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2559300" y="152400"/>
            <a:ext cx="44847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ru" sz="3700">
                <a:latin typeface="Roboto"/>
                <a:ea typeface="Roboto"/>
                <a:cs typeface="Roboto"/>
                <a:sym typeface="Roboto"/>
              </a:rPr>
              <a:t>Oh, shoot . . . </a:t>
            </a:r>
            <a:endParaRPr b="1" sz="3300">
              <a:solidFill>
                <a:schemeClr val="lt1"/>
              </a:solidFill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50" y="3848400"/>
            <a:ext cx="7429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950" y="2968113"/>
            <a:ext cx="1378700" cy="19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196" y="2166825"/>
            <a:ext cx="1957400" cy="27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727" y="1161625"/>
            <a:ext cx="2762850" cy="38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626" y="1038610"/>
            <a:ext cx="2745862" cy="380200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>
            <a:off x="152388" y="487100"/>
            <a:ext cx="2469576" cy="32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9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125" y="171910"/>
            <a:ext cx="886323" cy="88632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262875" y="171900"/>
            <a:ext cx="402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</a:rPr>
              <a:t>Dataset example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308" y="93169"/>
            <a:ext cx="711552" cy="71155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4554" y="196868"/>
            <a:ext cx="784988" cy="78498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642" y="434040"/>
            <a:ext cx="882394" cy="88239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5713" y="866388"/>
            <a:ext cx="721951" cy="7219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0278" y="434057"/>
            <a:ext cx="585111" cy="58511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88712" y="1592645"/>
            <a:ext cx="542916" cy="54291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77">
            <a:off x="5132874" y="2222004"/>
            <a:ext cx="699502" cy="69949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9034" y="1207342"/>
            <a:ext cx="660275" cy="660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5">
            <a:off x="6795351" y="2946331"/>
            <a:ext cx="806748" cy="80676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32250" y="1867623"/>
            <a:ext cx="781875" cy="78185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53575" y="1344600"/>
            <a:ext cx="734200" cy="73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09947" y="2457425"/>
            <a:ext cx="734200" cy="73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280250" y="2348488"/>
            <a:ext cx="781875" cy="781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846175" y="3400050"/>
            <a:ext cx="664650" cy="664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263000" y="1815388"/>
            <a:ext cx="886325" cy="886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204900" y="2457425"/>
            <a:ext cx="734200" cy="73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590750" y="882839"/>
            <a:ext cx="1008850" cy="1008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677000" y="2195350"/>
            <a:ext cx="554100" cy="55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601925" y="3375150"/>
            <a:ext cx="738000" cy="738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27"/>
          <p:cNvSpPr txBox="1"/>
          <p:nvPr/>
        </p:nvSpPr>
        <p:spPr>
          <a:xfrm>
            <a:off x="186675" y="943350"/>
            <a:ext cx="4025400" cy="3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10 classes</a:t>
            </a:r>
            <a:r>
              <a:rPr b="1" lang="ru" sz="1800">
                <a:solidFill>
                  <a:schemeClr val="lt1"/>
                </a:solidFill>
              </a:rPr>
              <a:t> ~1600 each class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0</a:t>
            </a:r>
            <a:r>
              <a:rPr lang="ru" sz="1800">
                <a:solidFill>
                  <a:schemeClr val="lt1"/>
                </a:solidFill>
              </a:rPr>
              <a:t>”  ~ </a:t>
            </a:r>
            <a:r>
              <a:rPr b="1" lang="ru" sz="1800">
                <a:solidFill>
                  <a:schemeClr val="lt1"/>
                </a:solidFill>
              </a:rPr>
              <a:t>642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1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1 864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2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1 767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3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1 622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4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1 647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5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1 609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6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1 543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7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1 705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8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1 577</a:t>
            </a:r>
            <a:r>
              <a:rPr lang="ru" sz="1800">
                <a:solidFill>
                  <a:schemeClr val="lt1"/>
                </a:solidFill>
              </a:rPr>
              <a:t> items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“</a:t>
            </a:r>
            <a:r>
              <a:rPr b="1" lang="ru" sz="1800">
                <a:solidFill>
                  <a:schemeClr val="lt1"/>
                </a:solidFill>
              </a:rPr>
              <a:t>9</a:t>
            </a:r>
            <a:r>
              <a:rPr lang="ru" sz="1800">
                <a:solidFill>
                  <a:schemeClr val="lt1"/>
                </a:solidFill>
              </a:rPr>
              <a:t>” ~ </a:t>
            </a:r>
            <a:r>
              <a:rPr b="1" lang="ru" sz="1800">
                <a:solidFill>
                  <a:schemeClr val="lt1"/>
                </a:solidFill>
              </a:rPr>
              <a:t>1 582 </a:t>
            </a:r>
            <a:r>
              <a:rPr lang="ru" sz="1800">
                <a:solidFill>
                  <a:schemeClr val="lt1"/>
                </a:solidFill>
              </a:rPr>
              <a:t>items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093025" y="2932600"/>
            <a:ext cx="781875" cy="781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895387" y="4073539"/>
            <a:ext cx="1008850" cy="1008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440675" y="3440239"/>
            <a:ext cx="1008850" cy="1008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485575" y="3791125"/>
            <a:ext cx="1219200" cy="1219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790136" y="4241150"/>
            <a:ext cx="781875" cy="781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8280238" y="4449100"/>
            <a:ext cx="554100" cy="55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832013" y="2956438"/>
            <a:ext cx="734200" cy="73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2607675" y="3871475"/>
            <a:ext cx="886325" cy="886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457763" y="4335213"/>
            <a:ext cx="781875" cy="781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27"/>
          <p:cNvSpPr txBox="1"/>
          <p:nvPr/>
        </p:nvSpPr>
        <p:spPr>
          <a:xfrm>
            <a:off x="3570775" y="1042425"/>
            <a:ext cx="51651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88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</a:t>
            </a:r>
            <a:r>
              <a:rPr lang="ru" sz="11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ru" sz="1100">
                <a:solidFill>
                  <a:srgbClr val="0E84B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keras.preprocessing.image</a:t>
            </a:r>
            <a:r>
              <a:rPr lang="ru" sz="11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ru" sz="1100">
                <a:solidFill>
                  <a:srgbClr val="0088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ru" sz="11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ImageDataGenerator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177800" marR="1778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data_gen = ImageDataGenerator(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      width_shift_range=</a:t>
            </a:r>
            <a:r>
              <a:rPr b="1" lang="ru" sz="1500">
                <a:solidFill>
                  <a:srgbClr val="6600EE"/>
                </a:solidFill>
              </a:rPr>
              <a:t>0.2</a:t>
            </a:r>
            <a:r>
              <a:rPr lang="ru" sz="1500">
                <a:solidFill>
                  <a:srgbClr val="333333"/>
                </a:solidFill>
              </a:rPr>
              <a:t>,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      height_shift_range=</a:t>
            </a:r>
            <a:r>
              <a:rPr b="1" lang="ru" sz="1500">
                <a:solidFill>
                  <a:srgbClr val="6600EE"/>
                </a:solidFill>
              </a:rPr>
              <a:t>0.2</a:t>
            </a:r>
            <a:r>
              <a:rPr lang="ru" sz="1500">
                <a:solidFill>
                  <a:srgbClr val="333333"/>
                </a:solidFill>
              </a:rPr>
              <a:t>,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      zoom_range=</a:t>
            </a:r>
            <a:r>
              <a:rPr b="1" lang="ru" sz="1500">
                <a:solidFill>
                  <a:srgbClr val="6600EE"/>
                </a:solidFill>
              </a:rPr>
              <a:t>0.2</a:t>
            </a:r>
            <a:r>
              <a:rPr lang="ru" sz="1500">
                <a:solidFill>
                  <a:srgbClr val="333333"/>
                </a:solidFill>
              </a:rPr>
              <a:t>,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      rotation_range=</a:t>
            </a:r>
            <a:r>
              <a:rPr b="1" lang="ru" sz="1500">
                <a:solidFill>
                  <a:srgbClr val="0000DD"/>
                </a:solidFill>
              </a:rPr>
              <a:t>20</a:t>
            </a:r>
            <a:r>
              <a:rPr lang="ru" sz="1500">
                <a:solidFill>
                  <a:srgbClr val="333333"/>
                </a:solidFill>
              </a:rPr>
              <a:t>,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    )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3872597" y="3552450"/>
            <a:ext cx="4241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COUNT_CLASSES = </a:t>
            </a:r>
            <a:r>
              <a:rPr lang="ru" sz="1100">
                <a:solidFill>
                  <a:srgbClr val="007020"/>
                </a:solidFill>
              </a:rPr>
              <a:t>len</a:t>
            </a:r>
            <a:r>
              <a:rPr lang="ru" sz="1100">
                <a:solidFill>
                  <a:srgbClr val="333333"/>
                </a:solidFill>
              </a:rPr>
              <a:t>(DATASET_CLASSES) </a:t>
            </a:r>
            <a:r>
              <a:rPr lang="ru" sz="1100">
                <a:solidFill>
                  <a:srgbClr val="888888"/>
                </a:solidFill>
              </a:rPr>
              <a:t># 10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TEST_RATIO = </a:t>
            </a:r>
            <a:r>
              <a:rPr b="1" lang="ru" sz="1100">
                <a:solidFill>
                  <a:srgbClr val="6600EE"/>
                </a:solidFill>
              </a:rPr>
              <a:t>0.2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VALIDATION_RATIO = </a:t>
            </a:r>
            <a:r>
              <a:rPr b="1" lang="ru" sz="1100">
                <a:solidFill>
                  <a:srgbClr val="6600EE"/>
                </a:solidFill>
              </a:rPr>
              <a:t>0.3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RANDOM_STATE = </a:t>
            </a:r>
            <a:r>
              <a:rPr b="1" lang="ru" sz="1100">
                <a:solidFill>
                  <a:srgbClr val="0000DD"/>
                </a:solidFill>
              </a:rPr>
              <a:t>42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BATCH_SIZE = </a:t>
            </a:r>
            <a:r>
              <a:rPr b="1" lang="ru" sz="1100">
                <a:solidFill>
                  <a:srgbClr val="0000DD"/>
                </a:solidFill>
              </a:rPr>
              <a:t>30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EPOCHS = </a:t>
            </a:r>
            <a:r>
              <a:rPr b="1" lang="ru" sz="1100">
                <a:solidFill>
                  <a:srgbClr val="0000DD"/>
                </a:solidFill>
              </a:rPr>
              <a:t>24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</a:rPr>
              <a:t>    </a:t>
            </a:r>
            <a:r>
              <a:rPr lang="ru" sz="1100">
                <a:solidFill>
                  <a:srgbClr val="888888"/>
                </a:solidFill>
              </a:rPr>
              <a:t># steps_per_epoch = len(x_train) // BATCH_SIZE</a:t>
            </a:r>
            <a:endParaRPr sz="1100">
              <a:solidFill>
                <a:srgbClr val="8888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Questions 🤔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981200"/>
            <a:ext cx="8520600" cy="1435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6300">
                <a:solidFill>
                  <a:schemeClr val="lt1"/>
                </a:solidFill>
                <a:highlight>
                  <a:schemeClr val="dk1"/>
                </a:highlight>
              </a:rPr>
              <a:t>¿¿¿ </a:t>
            </a:r>
            <a:r>
              <a:rPr lang="ru" sz="6300">
                <a:solidFill>
                  <a:schemeClr val="lt1"/>
                </a:solidFill>
              </a:rPr>
              <a:t>Any questions ???</a:t>
            </a:r>
            <a:endParaRPr sz="12300">
              <a:solidFill>
                <a:schemeClr val="lt1"/>
              </a:solidFill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200" y="6360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Links, articles, docs, etc.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3"/>
              </a:rPr>
              <a:t>Theailearner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4"/>
              </a:rPr>
              <a:t>Kaggle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5"/>
              </a:rPr>
              <a:t>OpenCV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6"/>
              </a:rPr>
              <a:t>Tenserwlow python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7"/>
              </a:rPr>
              <a:t>One of datasets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8"/>
              </a:rPr>
              <a:t>React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9"/>
              </a:rPr>
              <a:t>NestJS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10"/>
              </a:rPr>
              <a:t>Mongodb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11"/>
              </a:rPr>
              <a:t>Mongoose ODM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12"/>
              </a:rPr>
              <a:t>FastAPI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13"/>
              </a:rPr>
              <a:t>Amazon S3 bucket docs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 u="sng">
                <a:solidFill>
                  <a:schemeClr val="hlink"/>
                </a:solidFill>
                <a:hlinkClick r:id="rId14"/>
              </a:rPr>
              <a:t>Python3 docs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420">
                <a:solidFill>
                  <a:schemeClr val="lt1"/>
                </a:solidFill>
              </a:rPr>
              <a:t>Links</a:t>
            </a:r>
            <a:endParaRPr b="1" sz="2420">
              <a:solidFill>
                <a:schemeClr val="lt1"/>
              </a:solidFill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825" y="1126348"/>
            <a:ext cx="2890824" cy="289079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1354188" y="4059000"/>
            <a:ext cx="2282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source code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875" y="1126348"/>
            <a:ext cx="2890824" cy="28907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5694251" y="4059000"/>
            <a:ext cx="2536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will be deployment link (if it’s done)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Good bye</a:t>
            </a:r>
            <a:r>
              <a:rPr lang="ru">
                <a:solidFill>
                  <a:schemeClr val="lt1"/>
                </a:solidFill>
              </a:rPr>
              <a:t> 👋!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6400">
                <a:solidFill>
                  <a:schemeClr val="lt1"/>
                </a:solidFill>
              </a:rPr>
              <a:t>Thanks for your attention!</a:t>
            </a:r>
            <a:endParaRPr sz="8900">
              <a:solidFill>
                <a:schemeClr val="lt1"/>
              </a:solidFill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1924050"/>
            <a:ext cx="2959100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About me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Daniil Khlyvniuk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22 years old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3+ years of commercial experience in </a:t>
            </a:r>
            <a:r>
              <a:rPr lang="ru">
                <a:solidFill>
                  <a:schemeClr val="lt1"/>
                </a:solidFill>
              </a:rPr>
              <a:t>Fullstack</a:t>
            </a:r>
            <a:r>
              <a:rPr lang="ru">
                <a:solidFill>
                  <a:schemeClr val="lt1"/>
                </a:solidFill>
              </a:rPr>
              <a:t> web development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My </a:t>
            </a:r>
            <a:r>
              <a:rPr lang="ru">
                <a:solidFill>
                  <a:schemeClr val="lt1"/>
                </a:solidFill>
              </a:rPr>
              <a:t>stack</a:t>
            </a:r>
            <a:r>
              <a:rPr lang="ru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ru">
                <a:solidFill>
                  <a:schemeClr val="lt1"/>
                </a:solidFill>
              </a:rPr>
              <a:t>JS / Node.js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ru">
                <a:solidFill>
                  <a:schemeClr val="lt1"/>
                </a:solidFill>
              </a:rPr>
              <a:t>React / Angular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ru">
                <a:solidFill>
                  <a:schemeClr val="lt1"/>
                </a:solidFill>
              </a:rPr>
              <a:t>Nest.js / express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Third year as a software engineering student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Project description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941525"/>
            <a:ext cx="49326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This is the web service for solving sudoku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2808175"/>
            <a:ext cx="46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</a:rPr>
              <a:t>Why sudoku?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64400" y="3409950"/>
            <a:ext cx="83679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Opportunity to implement </a:t>
            </a:r>
            <a:r>
              <a:rPr b="1" lang="ru" sz="1800">
                <a:solidFill>
                  <a:schemeClr val="lt1"/>
                </a:solidFill>
              </a:rPr>
              <a:t>“CV” part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Opportunity to implement my </a:t>
            </a:r>
            <a:r>
              <a:rPr b="1" lang="ru" sz="1800">
                <a:solidFill>
                  <a:schemeClr val="lt1"/>
                </a:solidFill>
              </a:rPr>
              <a:t>custom dijit classifier model</a:t>
            </a:r>
            <a:r>
              <a:rPr lang="ru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lang="ru" sz="1800">
                <a:solidFill>
                  <a:schemeClr val="lt1"/>
                </a:solidFill>
              </a:rPr>
              <a:t>A lot of go-to information</a:t>
            </a:r>
            <a:r>
              <a:rPr lang="ru" sz="1800">
                <a:solidFill>
                  <a:schemeClr val="lt1"/>
                </a:solidFill>
              </a:rPr>
              <a:t>, guides, tutorials about dijit classifier model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Simple usage as a </a:t>
            </a:r>
            <a:r>
              <a:rPr b="1" lang="ru" sz="1800">
                <a:solidFill>
                  <a:schemeClr val="lt1"/>
                </a:solidFill>
              </a:rPr>
              <a:t>web service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24400" y="1345025"/>
            <a:ext cx="7266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Upload your image, pass a link or select default image for test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Get a result image with filled sudoku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Saving user input history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" sz="1800">
                <a:solidFill>
                  <a:schemeClr val="lt1"/>
                </a:solidFill>
              </a:rPr>
              <a:t>Gets some stats, </a:t>
            </a:r>
            <a:r>
              <a:rPr lang="ru" sz="1800">
                <a:solidFill>
                  <a:schemeClr val="lt1"/>
                </a:solidFill>
              </a:rPr>
              <a:t>charts, info about my dijit classifier model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450" y="176848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Frontend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-3762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ru" sz="3000">
                <a:solidFill>
                  <a:schemeClr val="lt1"/>
                </a:solidFill>
              </a:rPr>
              <a:t>UI</a:t>
            </a:r>
            <a:endParaRPr sz="3000">
              <a:solidFill>
                <a:schemeClr val="lt1"/>
              </a:solidFill>
            </a:endParaRPr>
          </a:p>
          <a:p>
            <a:pPr indent="-3762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ru" sz="3000">
                <a:solidFill>
                  <a:schemeClr val="lt1"/>
                </a:solidFill>
              </a:rPr>
              <a:t>User’s input</a:t>
            </a:r>
            <a:endParaRPr sz="3000">
              <a:solidFill>
                <a:schemeClr val="lt1"/>
              </a:solidFill>
            </a:endParaRPr>
          </a:p>
          <a:p>
            <a:pPr indent="-3762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ru" sz="3000">
                <a:solidFill>
                  <a:schemeClr val="lt1"/>
                </a:solidFill>
              </a:rPr>
              <a:t>Display:</a:t>
            </a:r>
            <a:endParaRPr sz="3000">
              <a:solidFill>
                <a:schemeClr val="lt1"/>
              </a:solidFill>
            </a:endParaRPr>
          </a:p>
          <a:p>
            <a:pPr indent="-3762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ru" sz="3000">
                <a:solidFill>
                  <a:schemeClr val="lt1"/>
                </a:solidFill>
              </a:rPr>
              <a:t>Result sudoku image</a:t>
            </a:r>
            <a:endParaRPr sz="3000">
              <a:solidFill>
                <a:schemeClr val="lt1"/>
              </a:solidFill>
            </a:endParaRPr>
          </a:p>
          <a:p>
            <a:pPr indent="-3762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ru" sz="3000">
                <a:solidFill>
                  <a:schemeClr val="lt1"/>
                </a:solidFill>
              </a:rPr>
              <a:t>Users history</a:t>
            </a:r>
            <a:endParaRPr sz="3000">
              <a:solidFill>
                <a:schemeClr val="lt1"/>
              </a:solidFill>
            </a:endParaRPr>
          </a:p>
          <a:p>
            <a:pPr indent="-3762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ru" sz="3000">
                <a:solidFill>
                  <a:schemeClr val="lt1"/>
                </a:solidFill>
              </a:rPr>
              <a:t>Model’s stats</a:t>
            </a:r>
            <a:endParaRPr sz="3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850" y="581025"/>
            <a:ext cx="398145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Database api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000" y="2400200"/>
            <a:ext cx="6223000" cy="27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ru" sz="2800">
                <a:solidFill>
                  <a:schemeClr val="lt1"/>
                </a:solidFill>
              </a:rPr>
              <a:t>Save user to db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ru" sz="2800">
                <a:solidFill>
                  <a:schemeClr val="lt1"/>
                </a:solidFill>
              </a:rPr>
              <a:t>Save user’s sudokus to db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ru" sz="2800">
                <a:solidFill>
                  <a:schemeClr val="lt1"/>
                </a:solidFill>
              </a:rPr>
              <a:t>Save user’s images to S3 bucket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AI 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Trains model for detection digits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Saves and contains </a:t>
            </a:r>
            <a:r>
              <a:rPr lang="ru" sz="2200">
                <a:solidFill>
                  <a:schemeClr val="lt1"/>
                </a:solidFill>
              </a:rPr>
              <a:t>model for detection digits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Processing sudoku images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Resolving sudokus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Creating </a:t>
            </a:r>
            <a:r>
              <a:rPr lang="ru" sz="2200">
                <a:solidFill>
                  <a:schemeClr val="lt1"/>
                </a:solidFill>
              </a:rPr>
              <a:t>resolved</a:t>
            </a:r>
            <a:r>
              <a:rPr lang="ru" sz="2200">
                <a:solidFill>
                  <a:schemeClr val="lt1"/>
                </a:solidFill>
              </a:rPr>
              <a:t> sudoku image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050" y="2082800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Database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87" y="1141725"/>
            <a:ext cx="727025" cy="7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512" y="1170125"/>
            <a:ext cx="7626228" cy="287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265950" y="32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420">
                <a:solidFill>
                  <a:schemeClr val="lt1"/>
                </a:solidFill>
              </a:rPr>
              <a:t>Application </a:t>
            </a:r>
            <a:r>
              <a:rPr b="1" lang="ru" sz="2420">
                <a:solidFill>
                  <a:schemeClr val="lt1"/>
                </a:solidFill>
              </a:rPr>
              <a:t>architecture and technology stack</a:t>
            </a:r>
            <a:endParaRPr b="1" sz="2420">
              <a:solidFill>
                <a:schemeClr val="lt1"/>
              </a:solidFill>
            </a:endParaRPr>
          </a:p>
        </p:txBody>
      </p:sp>
      <p:graphicFrame>
        <p:nvGraphicFramePr>
          <p:cNvPr id="115" name="Google Shape;115;p20"/>
          <p:cNvGraphicFramePr/>
          <p:nvPr/>
        </p:nvGraphicFramePr>
        <p:xfrm>
          <a:off x="377700" y="11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{7B25EF95-6061-4E7A-BD04-8F77B310B3AA}</a:tableStyleId>
              </a:tblPr>
              <a:tblGrid>
                <a:gridCol w="1529775"/>
                <a:gridCol w="2247925"/>
                <a:gridCol w="2561575"/>
                <a:gridCol w="2181325"/>
              </a:tblGrid>
              <a:tr h="52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F</a:t>
                      </a:r>
                      <a:r>
                        <a:rPr b="1" lang="ru" sz="1800"/>
                        <a:t>rontend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database-backend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ai-backend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services / tools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291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725" y="1855300"/>
            <a:ext cx="489050" cy="4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86038">
            <a:off x="2350505" y="2426082"/>
            <a:ext cx="558691" cy="55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799" y="2610438"/>
            <a:ext cx="1244826" cy="124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3284" y="3980850"/>
            <a:ext cx="489050" cy="48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5375" y="3246525"/>
            <a:ext cx="1300455" cy="12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8">
            <a:alphaModFix/>
          </a:blip>
          <a:srcRect b="0" l="14865" r="15277" t="0"/>
          <a:stretch/>
        </p:blipFill>
        <p:spPr>
          <a:xfrm rot="8">
            <a:off x="2019343" y="3813698"/>
            <a:ext cx="1105293" cy="6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2775" y="3731663"/>
            <a:ext cx="693924" cy="69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10">
            <a:alphaModFix/>
          </a:blip>
          <a:srcRect b="13609" l="6139" r="6148" t="6146"/>
          <a:stretch/>
        </p:blipFill>
        <p:spPr>
          <a:xfrm>
            <a:off x="3194124" y="1700075"/>
            <a:ext cx="873900" cy="79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826212">
            <a:off x="2049428" y="3058350"/>
            <a:ext cx="483567" cy="48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31000" y="2821328"/>
            <a:ext cx="873898" cy="9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91000" y="3789625"/>
            <a:ext cx="1438299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854085">
            <a:off x="5706675" y="3485100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15">
            <a:alphaModFix/>
          </a:blip>
          <a:srcRect b="43849" l="11234" r="11288" t="23476"/>
          <a:stretch/>
        </p:blipFill>
        <p:spPr>
          <a:xfrm rot="4643493">
            <a:off x="3888371" y="2992794"/>
            <a:ext cx="1218885" cy="26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87700" y="1738125"/>
            <a:ext cx="572700" cy="70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79325" y="1689477"/>
            <a:ext cx="875525" cy="93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1941912">
            <a:off x="5718751" y="2624470"/>
            <a:ext cx="999804" cy="53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5855052" y="2031533"/>
            <a:ext cx="876399" cy="2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-1555731">
            <a:off x="6731350" y="1765262"/>
            <a:ext cx="662671" cy="5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21">
            <a:alphaModFix/>
          </a:blip>
          <a:srcRect b="-13450" l="6720" r="-6720" t="13450"/>
          <a:stretch/>
        </p:blipFill>
        <p:spPr>
          <a:xfrm>
            <a:off x="6871238" y="2449450"/>
            <a:ext cx="1076100" cy="8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484601" y="1778656"/>
            <a:ext cx="1300449" cy="39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rot="-1606762">
            <a:off x="8086128" y="2823940"/>
            <a:ext cx="808473" cy="80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888975" y="2365767"/>
            <a:ext cx="596486" cy="5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3900" y="3592500"/>
            <a:ext cx="972250" cy="9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53900" y="17381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203990">
            <a:off x="1113659" y="1713049"/>
            <a:ext cx="328560" cy="37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826243">
            <a:off x="1413513" y="4097650"/>
            <a:ext cx="402101" cy="4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105775" y="2965826"/>
            <a:ext cx="342565" cy="3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116225" y="98485"/>
            <a:ext cx="886323" cy="88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30">
            <a:alphaModFix/>
          </a:blip>
          <a:srcRect b="26849" l="6090" r="7888" t="22096"/>
          <a:stretch/>
        </p:blipFill>
        <p:spPr>
          <a:xfrm>
            <a:off x="453900" y="2473300"/>
            <a:ext cx="1403799" cy="4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75539" y="2974123"/>
            <a:ext cx="529425" cy="5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307788" y="1724275"/>
            <a:ext cx="693923" cy="69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5400000">
            <a:off x="1157812" y="3426450"/>
            <a:ext cx="972250" cy="189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Detect numbers flow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1152475"/>
            <a:ext cx="443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Detect the sudoku game (the biggest squared contour)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Get corner point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Aligned perspective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5" y="4193073"/>
            <a:ext cx="886323" cy="88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4748100" y="1152475"/>
            <a:ext cx="35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Split every single field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Process every single field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Detect a number on the field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25" y="2369100"/>
            <a:ext cx="5366461" cy="27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